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notesMasterIdLst>
    <p:notesMasterId r:id="rId7"/>
  </p:notesMasterIdLst>
  <p:sldIdLst>
    <p:sldId id="256" r:id="rId2"/>
    <p:sldId id="265" r:id="rId3"/>
    <p:sldId id="257" r:id="rId4"/>
    <p:sldId id="258" r:id="rId5"/>
    <p:sldId id="264" r:id="rId6"/>
  </p:sldIdLst>
  <p:sldSz cx="9144000" cy="6858000" type="screen4x3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23" autoAdjust="0"/>
    <p:restoredTop sz="94710" autoAdjust="0"/>
  </p:normalViewPr>
  <p:slideViewPr>
    <p:cSldViewPr>
      <p:cViewPr varScale="1">
        <p:scale>
          <a:sx n="105" d="100"/>
          <a:sy n="105" d="100"/>
        </p:scale>
        <p:origin x="172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ADC0E-A0FF-4873-B373-902F9F442EBB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10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744BC-0B1D-4831-9EA8-B909402F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99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744BC-0B1D-4831-9EA8-B909402F336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21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264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00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3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443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682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595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027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61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221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609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83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8F2A6-1385-4D51-AFEA-D4E9B086B33F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8F776-4FC8-4A6B-9AC5-7A537A827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98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JohnS\Local Settings\Temporary Internet Files\Content.IE5\1P26FGVU\POORNIMA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37112"/>
            <a:ext cx="2952328" cy="22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60649"/>
            <a:ext cx="5112568" cy="3024335"/>
          </a:xfrm>
        </p:spPr>
        <p:txBody>
          <a:bodyPr>
            <a:normAutofit/>
          </a:bodyPr>
          <a:lstStyle/>
          <a:p>
            <a:r>
              <a:rPr lang="en-GB" u="sng" dirty="0">
                <a:latin typeface="Arial Black" panose="020B0A04020102020204" pitchFamily="34" charset="0"/>
              </a:rPr>
              <a:t>Home Language Exams</a:t>
            </a:r>
            <a:br>
              <a:rPr lang="en-GB" dirty="0"/>
            </a:br>
            <a:r>
              <a:rPr lang="en-GB" sz="2400" dirty="0"/>
              <a:t>(Additional qualifications that can be sat at Cardinal Wiseman)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 flipV="1">
            <a:off x="1331640" y="3501008"/>
            <a:ext cx="3456384" cy="64807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GB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GCSE &amp; A Level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522655"/>
              </p:ext>
            </p:extLst>
          </p:nvPr>
        </p:nvGraphicFramePr>
        <p:xfrm>
          <a:off x="5868144" y="332655"/>
          <a:ext cx="2808312" cy="435449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Arabic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Bengali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Chinese (Mandarin)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220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Chinese (Mandarin/spoken Cantonese)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French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German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Greek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Gujarati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Italian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Japanese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Panjabi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Persian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Polish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Portuguese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Russian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Spanish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>
                          <a:effectLst/>
                        </a:rPr>
                        <a:t>Turkish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29781">
                <a:tc>
                  <a:txBody>
                    <a:bodyPr/>
                    <a:lstStyle/>
                    <a:p>
                      <a:pPr marL="0" indent="0" algn="ctr" fontAlgn="b">
                        <a:buFont typeface="Arial" panose="020B0604020202020204" pitchFamily="34" charset="0"/>
                        <a:buNone/>
                      </a:pPr>
                      <a:r>
                        <a:rPr lang="en-GB" sz="1100" b="1" u="none" strike="noStrike" dirty="0">
                          <a:effectLst/>
                        </a:rPr>
                        <a:t>Urdu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04" marR="8704" marT="8704" marB="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11760" y="4713238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Mrs Kaur – Exams Officer</a:t>
            </a:r>
          </a:p>
        </p:txBody>
      </p:sp>
    </p:spTree>
    <p:extLst>
      <p:ext uri="{BB962C8B-B14F-4D97-AF65-F5344CB8AC3E}">
        <p14:creationId xmlns:p14="http://schemas.microsoft.com/office/powerpoint/2010/main" val="190373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20072" y="836712"/>
            <a:ext cx="2903771" cy="147732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If you speak a different language at home, you have the opportunity to take GCSE and A Level exams in this language at school.</a:t>
            </a:r>
          </a:p>
        </p:txBody>
      </p:sp>
      <p:pic>
        <p:nvPicPr>
          <p:cNvPr id="4" name="Picture 3" descr="A paper with text on it&#10;&#10;AI-generated content may be incorrect.">
            <a:extLst>
              <a:ext uri="{FF2B5EF4-FFF2-40B4-BE49-F238E27FC236}">
                <a16:creationId xmlns:a16="http://schemas.microsoft.com/office/drawing/2014/main" id="{38FBB9AC-698B-6ED5-5E81-BEBD2F34D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40"/>
            <a:ext cx="4679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22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864095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Benefits of sitting GCSE or A Level in home language exams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2060848"/>
            <a:ext cx="6912768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It is FREE to sit the exam at Cardinal Wiseman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Possibly an excellent exam grade – if you can already speak and write fluently</a:t>
            </a:r>
          </a:p>
          <a:p>
            <a:pPr algn="l"/>
            <a:endParaRPr lang="en-GB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An extra recognised qualification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Will contribute towards 6</a:t>
            </a:r>
            <a:r>
              <a:rPr lang="en-GB" baseline="30000" dirty="0">
                <a:solidFill>
                  <a:schemeClr val="tx1"/>
                </a:solidFill>
              </a:rPr>
              <a:t>th</a:t>
            </a:r>
            <a:r>
              <a:rPr lang="en-GB" dirty="0">
                <a:solidFill>
                  <a:schemeClr val="tx1"/>
                </a:solidFill>
              </a:rPr>
              <a:t> Form or university education entry</a:t>
            </a:r>
          </a:p>
          <a:p>
            <a:pPr algn="l"/>
            <a:endParaRPr lang="en-GB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Can differentiate you in the job market</a:t>
            </a:r>
          </a:p>
          <a:p>
            <a:pPr algn="l"/>
            <a:endParaRPr lang="en-GB" dirty="0"/>
          </a:p>
          <a:p>
            <a:pPr marL="457200" indent="-457200" algn="l">
              <a:buFont typeface="Arial" pitchFamily="34" charset="0"/>
              <a:buChar char="•"/>
            </a:pPr>
            <a:endParaRPr lang="en-GB" dirty="0"/>
          </a:p>
          <a:p>
            <a:pPr marL="457200" indent="-457200" algn="l">
              <a:buFont typeface="Arial" pitchFamily="34" charset="0"/>
              <a:buChar char="•"/>
            </a:pPr>
            <a:endParaRPr lang="en-GB" dirty="0"/>
          </a:p>
          <a:p>
            <a:pPr marL="457200" indent="-457200" algn="l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42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 Black" panose="020B0A04020102020204" pitchFamily="34" charset="0"/>
              </a:rPr>
              <a:t>What do I need to do 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If you are in </a:t>
            </a:r>
            <a:r>
              <a:rPr lang="en-GB" b="1" dirty="0"/>
              <a:t>Yr9 or above</a:t>
            </a:r>
            <a:r>
              <a:rPr lang="en-GB" dirty="0"/>
              <a:t>:</a:t>
            </a:r>
          </a:p>
          <a:p>
            <a:r>
              <a:rPr lang="en-GB" dirty="0"/>
              <a:t>Collect a </a:t>
            </a:r>
            <a:r>
              <a:rPr lang="en-GB" b="1" dirty="0">
                <a:solidFill>
                  <a:srgbClr val="FF0000"/>
                </a:solidFill>
              </a:rPr>
              <a:t>form</a:t>
            </a:r>
            <a:r>
              <a:rPr lang="en-GB" dirty="0"/>
              <a:t> from the Exams Officer in B11 </a:t>
            </a:r>
          </a:p>
          <a:p>
            <a:endParaRPr lang="en-GB" dirty="0"/>
          </a:p>
          <a:p>
            <a:r>
              <a:rPr lang="en-GB" dirty="0"/>
              <a:t>Fill the form in, get your parents to sign it and return to the exams office </a:t>
            </a:r>
            <a:r>
              <a:rPr lang="en-GB" b="1" dirty="0">
                <a:solidFill>
                  <a:srgbClr val="FF0000"/>
                </a:solidFill>
              </a:rPr>
              <a:t>by 2</a:t>
            </a:r>
            <a:r>
              <a:rPr lang="en-GB" b="1" baseline="30000" dirty="0">
                <a:solidFill>
                  <a:srgbClr val="FF0000"/>
                </a:solidFill>
              </a:rPr>
              <a:t>nd</a:t>
            </a:r>
            <a:r>
              <a:rPr lang="en-GB" b="1" dirty="0">
                <a:solidFill>
                  <a:srgbClr val="FF0000"/>
                </a:solidFill>
              </a:rPr>
              <a:t> December 2025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Commit to preparing yourself for the exams.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95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2348880"/>
            <a:ext cx="69847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Arial Black" panose="020B0A04020102020204" pitchFamily="34" charset="0"/>
              </a:rPr>
              <a:t>THANK YOU</a:t>
            </a:r>
          </a:p>
        </p:txBody>
      </p:sp>
      <p:pic>
        <p:nvPicPr>
          <p:cNvPr id="5" name="Picture 7" descr="C:\Users\JohnS\Local Settings\Temporary Internet Files\Content.IE5\FS82I728\global_international_globe_flags_iStock_3x4-300x22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19846"/>
            <a:ext cx="2952328" cy="254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35696" y="3463925"/>
            <a:ext cx="33877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Mrs Kaur – Exams Officer</a:t>
            </a:r>
          </a:p>
        </p:txBody>
      </p:sp>
    </p:spTree>
    <p:extLst>
      <p:ext uri="{BB962C8B-B14F-4D97-AF65-F5344CB8AC3E}">
        <p14:creationId xmlns:p14="http://schemas.microsoft.com/office/powerpoint/2010/main" val="68212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194</Words>
  <Application>Microsoft Office PowerPoint</Application>
  <PresentationFormat>On-screen Show (4:3)</PresentationFormat>
  <Paragraphs>44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Calibri</vt:lpstr>
      <vt:lpstr>Calibri Light</vt:lpstr>
      <vt:lpstr>Office Theme</vt:lpstr>
      <vt:lpstr>Home Language Exams (Additional qualifications that can be sat at Cardinal Wiseman)</vt:lpstr>
      <vt:lpstr>PowerPoint Presentation</vt:lpstr>
      <vt:lpstr>Benefits of sitting GCSE or A Level in home language exams</vt:lpstr>
      <vt:lpstr>What do I need to do now?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Foreign Languages</dc:title>
  <dc:creator>Ms Bass</dc:creator>
  <cp:lastModifiedBy>Ms Quigley</cp:lastModifiedBy>
  <cp:revision>53</cp:revision>
  <cp:lastPrinted>2016-10-17T07:41:27Z</cp:lastPrinted>
  <dcterms:created xsi:type="dcterms:W3CDTF">2015-10-12T13:32:14Z</dcterms:created>
  <dcterms:modified xsi:type="dcterms:W3CDTF">2025-10-14T13:30:59Z</dcterms:modified>
</cp:coreProperties>
</file>